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2" r:id="rId4"/>
    <p:sldId id="261" r:id="rId5"/>
    <p:sldId id="263" r:id="rId6"/>
    <p:sldId id="25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CED86C0-0335-DA48-B7B5-E41D1C91B74B}">
          <p14:sldIdLst>
            <p14:sldId id="256"/>
            <p14:sldId id="260"/>
            <p14:sldId id="262"/>
            <p14:sldId id="261"/>
            <p14:sldId id="263"/>
            <p14:sldId id="258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 snapToGrid="0" snapToObjects="1">
      <p:cViewPr>
        <p:scale>
          <a:sx n="120" d="100"/>
          <a:sy n="120" d="100"/>
        </p:scale>
        <p:origin x="-56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DD847-C60D-C84A-9632-DEE16BAB9E2F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5290-51C6-A24D-9F53-0C9A2644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4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75290-51C6-A24D-9F53-0C9A26444C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1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0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A0E8-8546-6348-9671-9D1DE1F53E40}" type="datetimeFigureOut">
              <a:rPr lang="en-US" smtClean="0"/>
              <a:t>18/09/23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C16E-CA91-2C4C-8B49-32D81178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haredownershipresources.org/campaigning/reports/consumer-perspectiv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115" y="348919"/>
            <a:ext cx="7772400" cy="182682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Shared Ownership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The Consumer Perspective</a:t>
            </a:r>
            <a:br>
              <a:rPr lang="en-US" sz="3200" dirty="0" smtClean="0"/>
            </a:br>
            <a:endParaRPr lang="en-US" sz="1800" dirty="0"/>
          </a:p>
        </p:txBody>
      </p:sp>
      <p:pic>
        <p:nvPicPr>
          <p:cNvPr id="5" name="Picture 4" descr="jason-wong-ogz10BWwt4k-unsplash Twitter 16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95" y="1943221"/>
            <a:ext cx="6502497" cy="3657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8095" y="5815138"/>
            <a:ext cx="650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Sue Phillips (FCCA), Founder, Shared Ownership Resources</a:t>
            </a:r>
          </a:p>
          <a:p>
            <a:pPr algn="ctr"/>
            <a:r>
              <a:rPr lang="en-US" dirty="0" err="1" smtClean="0"/>
              <a:t>www.sharedownershipresources.org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8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757"/>
            <a:ext cx="8229600" cy="658058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spotlight on SO</a:t>
            </a:r>
          </a:p>
        </p:txBody>
      </p:sp>
      <p:pic>
        <p:nvPicPr>
          <p:cNvPr id="8" name="Content Placeholder 7" descr="Screen Shot 2023-09-13 at 15.48.0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2" b="1"/>
          <a:stretch/>
        </p:blipFill>
        <p:spPr>
          <a:xfrm>
            <a:off x="6531194" y="1227080"/>
            <a:ext cx="2155606" cy="1322391"/>
          </a:xfrm>
          <a:ln>
            <a:solidFill>
              <a:schemeClr val="tx1"/>
            </a:solidFill>
          </a:ln>
        </p:spPr>
      </p:pic>
      <p:pic>
        <p:nvPicPr>
          <p:cNvPr id="10" name="Picture 9" descr="Screen Shot 2023-09-13 at 15.5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2" y="4397532"/>
            <a:ext cx="2128171" cy="1936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Shot 2023-09-13 at 15.56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74" y="1222571"/>
            <a:ext cx="2284989" cy="18071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Screen Shot 2023-09-13 at 15.52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64" y="1763283"/>
            <a:ext cx="2213231" cy="20276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Screen Shot 2023-09-13 at 16.02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56" y="3879988"/>
            <a:ext cx="3180943" cy="2066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 Shot 2023-09-13 at 16.06.4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4" y="1324422"/>
            <a:ext cx="2130206" cy="17498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Screen Shot 2023-09-13 at 16.09.3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45" y="2777341"/>
            <a:ext cx="2470811" cy="2618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creen Shot 2023-09-13 at 15.59.0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9" y="3238328"/>
            <a:ext cx="2440024" cy="1075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creen Shot 2023-09-13 at 17.54.0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38" y="5189435"/>
            <a:ext cx="3666695" cy="713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Screen Shot 2023-09-13 at 17.56.1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55" y="5799616"/>
            <a:ext cx="2748381" cy="707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Screen Shot 2023-09-13 at 17.59.45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49" y="2618735"/>
            <a:ext cx="1861413" cy="1407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Screen Shot 2023-09-13 at 18.01.1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71" y="5787986"/>
            <a:ext cx="3179655" cy="798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Screen Shot 2023-09-13 at 18.03.5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16" y="4096215"/>
            <a:ext cx="2052284" cy="1484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92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Regulator</a:t>
            </a:r>
            <a:r>
              <a:rPr lang="en-US" dirty="0" smtClean="0"/>
              <a:t> spotlight on SO</a:t>
            </a:r>
            <a:endParaRPr lang="en-US" dirty="0"/>
          </a:p>
        </p:txBody>
      </p:sp>
      <p:pic>
        <p:nvPicPr>
          <p:cNvPr id="7" name="Content Placeholder 6" descr="Screen Shot 2023-09-13 at 18.18.2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1" b="-438"/>
          <a:stretch/>
        </p:blipFill>
        <p:spPr>
          <a:xfrm>
            <a:off x="1170441" y="1439960"/>
            <a:ext cx="6744380" cy="465340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08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LUHC Committee</a:t>
            </a:r>
            <a:r>
              <a:rPr lang="en-US" dirty="0"/>
              <a:t> </a:t>
            </a:r>
            <a:r>
              <a:rPr lang="en-US" dirty="0" smtClean="0"/>
              <a:t>spotlight on SO</a:t>
            </a:r>
            <a:endParaRPr lang="en-US" dirty="0"/>
          </a:p>
        </p:txBody>
      </p:sp>
      <p:pic>
        <p:nvPicPr>
          <p:cNvPr id="6" name="Content Placeholder 5" descr="Screen Shot 2023-09-13 at 18.12.3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4" t="-7625" r="-11352" b="-15595"/>
          <a:stretch/>
        </p:blipFill>
        <p:spPr>
          <a:xfrm>
            <a:off x="1131377" y="1318382"/>
            <a:ext cx="6931102" cy="319314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04812" y="4632474"/>
            <a:ext cx="7516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LUHC Committee’s terms of reference align closely with key themes of </a:t>
            </a:r>
            <a:r>
              <a:rPr lang="en-US" i="1" dirty="0" smtClean="0"/>
              <a:t>Shared Ownership: The Consumer Perspective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</a:t>
            </a:r>
            <a:r>
              <a:rPr lang="en-US" dirty="0" smtClean="0"/>
              <a:t>ffordability and ongoing financial sustainability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Viability of full </a:t>
            </a:r>
            <a:r>
              <a:rPr lang="en-US" dirty="0"/>
              <a:t>home </a:t>
            </a:r>
            <a:r>
              <a:rPr lang="en-US" dirty="0" smtClean="0"/>
              <a:t>ownership (pathway or destination?)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</a:t>
            </a:r>
            <a:r>
              <a:rPr lang="en-US" dirty="0" smtClean="0"/>
              <a:t>alue for money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Adequacy of monitoring data</a:t>
            </a:r>
          </a:p>
        </p:txBody>
      </p:sp>
    </p:spTree>
    <p:extLst>
      <p:ext uri="{BB962C8B-B14F-4D97-AF65-F5344CB8AC3E}">
        <p14:creationId xmlns:p14="http://schemas.microsoft.com/office/powerpoint/2010/main" val="115306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0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Shared Ownership: The Consumer Perspective</a:t>
            </a:r>
            <a:br>
              <a:rPr lang="en-US" sz="3200" dirty="0" smtClean="0"/>
            </a:br>
            <a:r>
              <a:rPr lang="en-US" sz="3200" dirty="0" smtClean="0"/>
              <a:t>KEY MESSAGES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076993"/>
              </p:ext>
            </p:extLst>
          </p:nvPr>
        </p:nvGraphicFramePr>
        <p:xfrm>
          <a:off x="457200" y="1438567"/>
          <a:ext cx="8229600" cy="493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484"/>
                <a:gridCol w="5133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SHARED</a:t>
                      </a:r>
                      <a:r>
                        <a:rPr lang="en-US" baseline="0" dirty="0" smtClean="0"/>
                        <a:t> OWNERSHIP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Characterised by increasingly complex financial and corporate structures with implications for regulation and shared owner outcomes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AFFORDABILITY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Affordability,</a:t>
                      </a:r>
                      <a:r>
                        <a:rPr lang="en-US" baseline="0" dirty="0" smtClean="0"/>
                        <a:t> financial sustainability and VFM are not maintained over time.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PATHWAY TO FULL 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</a:t>
                      </a:r>
                      <a:r>
                        <a:rPr lang="en-US" baseline="0" dirty="0" smtClean="0"/>
                        <a:t> owners can end up trapped in a home that is increasingly unsuitable and unaffordable, with no viable exit route.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FAIRNESS</a:t>
                      </a:r>
                      <a:r>
                        <a:rPr lang="en-US" baseline="0" dirty="0" smtClean="0"/>
                        <a:t> AND SATISFACTION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</a:t>
                      </a:r>
                      <a:r>
                        <a:rPr lang="en-US" baseline="0" dirty="0" smtClean="0"/>
                        <a:t> is lower than other tenures and declines over time. Many aspects of the scheme are perceived as unfair.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 owners</a:t>
                      </a:r>
                      <a:r>
                        <a:rPr lang="en-US" baseline="0" dirty="0" smtClean="0"/>
                        <a:t> are excluded from rights and protections available to other homebuyers.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NEW MODEL FOR SHARED OWNERSHIP and THE RIGHT TO SHARED 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</a:t>
                      </a:r>
                      <a:r>
                        <a:rPr lang="en-US" baseline="0" dirty="0" smtClean="0"/>
                        <a:t> to address the most pressing concerns, and expose more financially vulnerable households to risk.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9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296" y="274638"/>
            <a:ext cx="7174895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What is the evidence that shared ownership delivers good outcomes?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95" y="1644951"/>
            <a:ext cx="7888514" cy="48743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 i="1" dirty="0" smtClean="0">
                <a:solidFill>
                  <a:srgbClr val="77933C"/>
                </a:solidFill>
              </a:rPr>
              <a:t>“</a:t>
            </a:r>
            <a:r>
              <a:rPr lang="en-US" sz="4600" i="1" dirty="0">
                <a:solidFill>
                  <a:srgbClr val="77933C"/>
                </a:solidFill>
              </a:rPr>
              <a:t>Statistics are like bikinis. What they reveal is suggestive, but what they conceal is vital”</a:t>
            </a:r>
            <a:r>
              <a:rPr lang="en-US" sz="4600" i="1" dirty="0" smtClean="0">
                <a:solidFill>
                  <a:srgbClr val="77933C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US" sz="2600" i="1" dirty="0" smtClean="0">
                <a:solidFill>
                  <a:srgbClr val="77933C"/>
                </a:solidFill>
              </a:rPr>
              <a:t>(Aaron </a:t>
            </a:r>
            <a:r>
              <a:rPr lang="en-US" sz="2600" i="1" dirty="0" err="1" smtClean="0">
                <a:solidFill>
                  <a:srgbClr val="77933C"/>
                </a:solidFill>
              </a:rPr>
              <a:t>Levenstein</a:t>
            </a:r>
            <a:r>
              <a:rPr lang="en-US" sz="2600" i="1" dirty="0" smtClean="0">
                <a:solidFill>
                  <a:srgbClr val="77933C"/>
                </a:solidFill>
              </a:rPr>
              <a:t>)</a:t>
            </a:r>
            <a:endParaRPr lang="en-US" sz="2600" i="1" dirty="0">
              <a:solidFill>
                <a:srgbClr val="77933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Gaps in national monitoring data</a:t>
            </a:r>
          </a:p>
          <a:p>
            <a:pPr lvl="1"/>
            <a:r>
              <a:rPr lang="en-US" dirty="0" smtClean="0"/>
              <a:t>No analysis between 100% staircasing (success) and back-to-back sales (failure)</a:t>
            </a:r>
          </a:p>
          <a:p>
            <a:r>
              <a:rPr lang="en-US" dirty="0" smtClean="0"/>
              <a:t>Little evidence for claimed outcomes</a:t>
            </a:r>
            <a:endParaRPr lang="en-US" dirty="0"/>
          </a:p>
          <a:p>
            <a:pPr lvl="1"/>
            <a:r>
              <a:rPr lang="en-US" dirty="0" smtClean="0"/>
              <a:t>Via staircasing to 100%</a:t>
            </a:r>
          </a:p>
          <a:p>
            <a:pPr lvl="1"/>
            <a:r>
              <a:rPr lang="en-US" dirty="0" smtClean="0"/>
              <a:t>Via gain on sale of ‘starter home</a:t>
            </a:r>
          </a:p>
          <a:p>
            <a:pPr lvl="1"/>
            <a:r>
              <a:rPr lang="en-US" dirty="0" smtClean="0"/>
              <a:t>As a secure and affordable form of renting</a:t>
            </a:r>
          </a:p>
          <a:p>
            <a:r>
              <a:rPr lang="en-US" dirty="0" smtClean="0"/>
              <a:t>Satisfaction is low compared to other tenures and decreases over time</a:t>
            </a:r>
          </a:p>
          <a:p>
            <a:pPr lvl="1"/>
            <a:r>
              <a:rPr lang="en-US" dirty="0" smtClean="0"/>
              <a:t>Housemark (2021) - ‘The </a:t>
            </a:r>
            <a:r>
              <a:rPr lang="en-US" dirty="0"/>
              <a:t>average percentage of shared owners satisfied with their landlord overall was just 57% last year, 26 percentage points lower than the equivalent figure for social rented tenancies.’ </a:t>
            </a:r>
            <a:endParaRPr lang="en-US" dirty="0" smtClean="0"/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/>
              <a:t>Legal complexity</a:t>
            </a:r>
          </a:p>
          <a:p>
            <a:pPr lvl="1"/>
            <a:r>
              <a:rPr lang="en-US" dirty="0" smtClean="0"/>
              <a:t>Financial complexity</a:t>
            </a:r>
          </a:p>
          <a:p>
            <a:pPr lvl="1"/>
            <a:r>
              <a:rPr lang="en-US" dirty="0" smtClean="0"/>
              <a:t>Complexity of ownership and management structures</a:t>
            </a:r>
          </a:p>
          <a:p>
            <a:r>
              <a:rPr lang="en-US" dirty="0" smtClean="0"/>
              <a:t>Consumer Protection</a:t>
            </a:r>
          </a:p>
          <a:p>
            <a:pPr lvl="1"/>
            <a:r>
              <a:rPr lang="en-US" dirty="0" smtClean="0"/>
              <a:t>Shared owners have f</a:t>
            </a:r>
            <a:r>
              <a:rPr lang="en-US" dirty="0" smtClean="0"/>
              <a:t>ewer protections and rights than other consumers</a:t>
            </a:r>
          </a:p>
          <a:p>
            <a:pPr lvl="1"/>
            <a:r>
              <a:rPr lang="en-US" dirty="0" smtClean="0"/>
              <a:t>Misleading marketing</a:t>
            </a:r>
          </a:p>
          <a:p>
            <a:pPr lvl="1"/>
            <a:r>
              <a:rPr lang="en-US" dirty="0" smtClean="0"/>
              <a:t>No single specialist, independent and impartial source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8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9" y="689437"/>
            <a:ext cx="80796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Shared Ownership: The Consumer </a:t>
            </a:r>
            <a:r>
              <a:rPr lang="en-US" sz="3200" b="1" dirty="0" smtClean="0"/>
              <a:t>Perspective</a:t>
            </a:r>
          </a:p>
          <a:p>
            <a:endParaRPr lang="en-US" b="1" dirty="0"/>
          </a:p>
          <a:p>
            <a:r>
              <a:rPr lang="en-US" sz="2000" dirty="0" smtClean="0"/>
              <a:t>The </a:t>
            </a:r>
            <a:r>
              <a:rPr lang="en-US" sz="2000" dirty="0"/>
              <a:t>report makes </a:t>
            </a:r>
            <a:r>
              <a:rPr lang="en-US" sz="2000" dirty="0" smtClean="0"/>
              <a:t>18 recommendations </a:t>
            </a:r>
            <a:r>
              <a:rPr lang="en-US" sz="2000" dirty="0"/>
              <a:t>for multi-agency reform. The primary focus is </a:t>
            </a:r>
            <a:r>
              <a:rPr lang="en-US" sz="2000" dirty="0" smtClean="0"/>
              <a:t>on: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</a:t>
            </a:r>
            <a:r>
              <a:rPr lang="en-US" sz="2000" dirty="0" smtClean="0"/>
              <a:t>egislation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</a:t>
            </a:r>
            <a:r>
              <a:rPr lang="en-US" sz="2000" dirty="0" smtClean="0"/>
              <a:t>egulation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Design and delivery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Marketing, and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Sources of information and advice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report is </a:t>
            </a:r>
            <a:r>
              <a:rPr lang="en-US" sz="2000" dirty="0" smtClean="0"/>
              <a:t>aimed at </a:t>
            </a:r>
            <a:r>
              <a:rPr lang="en-US" sz="2000" dirty="0"/>
              <a:t>decision makers in government, its agencies, regulators and housing providers. </a:t>
            </a:r>
            <a:endParaRPr lang="en-US" sz="2000" dirty="0"/>
          </a:p>
          <a:p>
            <a:endParaRPr lang="en-US" sz="2000" dirty="0"/>
          </a:p>
          <a:p>
            <a:r>
              <a:rPr lang="en-US" dirty="0" smtClean="0">
                <a:hlinkClick r:id="rId2"/>
              </a:rPr>
              <a:t>www.sharedownershipresources.org</a:t>
            </a:r>
            <a:r>
              <a:rPr lang="en-US" dirty="0">
                <a:hlinkClick r:id="rId2"/>
              </a:rPr>
              <a:t>/campaigning/reports/consumer-perspective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info@sharedownershipresources.org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7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437</Words>
  <Application>Microsoft Macintosh PowerPoint</Application>
  <PresentationFormat>On-screen Show (4:3)</PresentationFormat>
  <Paragraphs>61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Shared Ownership The Consumer Perspective </vt:lpstr>
      <vt:lpstr>Media spotlight on SO</vt:lpstr>
      <vt:lpstr>Regulator spotlight on SO</vt:lpstr>
      <vt:lpstr>LUHC Committee spotlight on SO</vt:lpstr>
      <vt:lpstr>Shared Ownership: The Consumer Perspective KEY MESSAGES</vt:lpstr>
      <vt:lpstr>What is the evidence that shared ownership delivers good outcomes?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Phillips</dc:creator>
  <cp:lastModifiedBy>Sue Phillips</cp:lastModifiedBy>
  <cp:revision>33</cp:revision>
  <dcterms:created xsi:type="dcterms:W3CDTF">2023-09-13T14:16:54Z</dcterms:created>
  <dcterms:modified xsi:type="dcterms:W3CDTF">2023-09-18T10:52:49Z</dcterms:modified>
</cp:coreProperties>
</file>